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aleway"/>
      <p:regular r:id="rId54"/>
      <p:bold r:id="rId55"/>
      <p:italic r:id="rId56"/>
      <p:boldItalic r:id="rId57"/>
    </p:embeddedFont>
    <p:embeddedFont>
      <p:font typeface="La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ED5EBF-222F-4BBC-A93F-7F6DD8A2CF52}">
  <a:tblStyle styleId="{EDED5EBF-222F-4BBC-A93F-7F6DD8A2CF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bold.fntdata"/><Relationship Id="rId10" Type="http://schemas.openxmlformats.org/officeDocument/2006/relationships/slide" Target="slides/slide4.xml"/><Relationship Id="rId54" Type="http://schemas.openxmlformats.org/officeDocument/2006/relationships/font" Target="fonts/Raleway-regular.fntdata"/><Relationship Id="rId13" Type="http://schemas.openxmlformats.org/officeDocument/2006/relationships/slide" Target="slides/slide7.xml"/><Relationship Id="rId57" Type="http://schemas.openxmlformats.org/officeDocument/2006/relationships/font" Target="fonts/Raleway-boldItalic.fntdata"/><Relationship Id="rId12" Type="http://schemas.openxmlformats.org/officeDocument/2006/relationships/slide" Target="slides/slide6.xml"/><Relationship Id="rId56" Type="http://schemas.openxmlformats.org/officeDocument/2006/relationships/font" Target="fonts/Raleway-italic.fntdata"/><Relationship Id="rId15" Type="http://schemas.openxmlformats.org/officeDocument/2006/relationships/slide" Target="slides/slide9.xml"/><Relationship Id="rId59" Type="http://schemas.openxmlformats.org/officeDocument/2006/relationships/font" Target="fonts/Lato-bold.fntdata"/><Relationship Id="rId14" Type="http://schemas.openxmlformats.org/officeDocument/2006/relationships/slide" Target="slides/slide8.xml"/><Relationship Id="rId58" Type="http://schemas.openxmlformats.org/officeDocument/2006/relationships/font" Target="fonts/La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a655819b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ba655819b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a488685b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a488685b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a488685b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a488685b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a488685b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a488685b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a488685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ba488685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a488685b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a488685b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a488685b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a488685b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a488685b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ba488685b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ba488685b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ba488685b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ba488685b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ba488685b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a488685b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a488685b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a488685b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a488685b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ba488685b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ba488685b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ba488685b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ba488685b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a488685b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a488685b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a488685b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ba488685b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a488685b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a488685b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a488685b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ba488685b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ba488685b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ba488685b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ba488685b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ba488685b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a488685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a488685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a488685b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ba488685b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a488685b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a488685b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ba488685b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ba488685b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a488685b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ba488685b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ba488685b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ba488685b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ba655819b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ba655819b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ba488685b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ba488685b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a488685b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a488685b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a488685b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a488685b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a488685b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a488685b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ba488685b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ba488685b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a488685b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ba488685b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ba488685b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ba488685b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ba488685b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ba488685b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ba488685be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ba488685be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a488685be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a488685b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ba488685b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ba488685b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a43f8103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a43f8103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a655819b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a655819b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a488685be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a488685b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a655819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ba655819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0.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sp>
        <p:nvSpPr>
          <p:cNvPr id="137" name="Google Shape;137;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E-commerce KPI Dashboard &amp; Analytics</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Warehousing</a:t>
            </a:r>
            <a:endParaRPr sz="3000"/>
          </a:p>
        </p:txBody>
      </p:sp>
      <p:pic>
        <p:nvPicPr>
          <p:cNvPr id="193" name="Google Shape;193;p26"/>
          <p:cNvPicPr preferRelativeResize="0"/>
          <p:nvPr/>
        </p:nvPicPr>
        <p:blipFill rotWithShape="1">
          <a:blip r:embed="rId3">
            <a:alphaModFix/>
          </a:blip>
          <a:srcRect b="2295" l="4353" r="29982" t="25523"/>
          <a:stretch/>
        </p:blipFill>
        <p:spPr>
          <a:xfrm>
            <a:off x="1109150" y="1853850"/>
            <a:ext cx="4822698" cy="3101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 name="Shape 197"/>
        <p:cNvGrpSpPr/>
        <p:nvPr/>
      </p:nvGrpSpPr>
      <p:grpSpPr>
        <a:xfrm>
          <a:off x="0" y="0"/>
          <a:ext cx="0" cy="0"/>
          <a:chOff x="0" y="0"/>
          <a:chExt cx="0" cy="0"/>
        </a:xfrm>
      </p:grpSpPr>
      <p:sp>
        <p:nvSpPr>
          <p:cNvPr id="198" name="Google Shape;198;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Dashboards &amp; Metrics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Dashboards</a:t>
            </a:r>
            <a:endParaRPr sz="3000"/>
          </a:p>
        </p:txBody>
      </p:sp>
      <p:sp>
        <p:nvSpPr>
          <p:cNvPr id="204" name="Google Shape;204;p28"/>
          <p:cNvSpPr/>
          <p:nvPr/>
        </p:nvSpPr>
        <p:spPr>
          <a:xfrm>
            <a:off x="4930950" y="1987888"/>
            <a:ext cx="34872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Customer Preferences Dashboard</a:t>
            </a:r>
            <a:endParaRPr b="1" sz="1500">
              <a:latin typeface="Lato"/>
              <a:ea typeface="Lato"/>
              <a:cs typeface="Lato"/>
              <a:sym typeface="Lato"/>
            </a:endParaRPr>
          </a:p>
        </p:txBody>
      </p:sp>
      <p:sp>
        <p:nvSpPr>
          <p:cNvPr id="205" name="Google Shape;205;p28"/>
          <p:cNvSpPr/>
          <p:nvPr/>
        </p:nvSpPr>
        <p:spPr>
          <a:xfrm>
            <a:off x="4930950" y="2343913"/>
            <a:ext cx="3487200" cy="396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Preferred Payment Method by Time</a:t>
            </a:r>
            <a:endParaRPr>
              <a:latin typeface="Lato"/>
              <a:ea typeface="Lato"/>
              <a:cs typeface="Lato"/>
              <a:sym typeface="Lato"/>
            </a:endParaRPr>
          </a:p>
        </p:txBody>
      </p:sp>
      <p:sp>
        <p:nvSpPr>
          <p:cNvPr id="206" name="Google Shape;206;p28"/>
          <p:cNvSpPr/>
          <p:nvPr/>
        </p:nvSpPr>
        <p:spPr>
          <a:xfrm>
            <a:off x="4930950" y="2684863"/>
            <a:ext cx="3487200" cy="396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Top 5 Product Categories</a:t>
            </a:r>
            <a:endParaRPr>
              <a:latin typeface="Lato"/>
              <a:ea typeface="Lato"/>
              <a:cs typeface="Lato"/>
              <a:sym typeface="Lato"/>
            </a:endParaRPr>
          </a:p>
        </p:txBody>
      </p:sp>
      <p:sp>
        <p:nvSpPr>
          <p:cNvPr id="207" name="Google Shape;207;p28"/>
          <p:cNvSpPr/>
          <p:nvPr/>
        </p:nvSpPr>
        <p:spPr>
          <a:xfrm>
            <a:off x="4930950" y="3077038"/>
            <a:ext cx="3487200" cy="396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Preferred Day of Week for Ordering</a:t>
            </a:r>
            <a:endParaRPr>
              <a:latin typeface="Lato"/>
              <a:ea typeface="Lato"/>
              <a:cs typeface="Lato"/>
              <a:sym typeface="Lato"/>
            </a:endParaRPr>
          </a:p>
        </p:txBody>
      </p:sp>
      <p:sp>
        <p:nvSpPr>
          <p:cNvPr id="208" name="Google Shape;208;p28"/>
          <p:cNvSpPr/>
          <p:nvPr/>
        </p:nvSpPr>
        <p:spPr>
          <a:xfrm>
            <a:off x="4930950" y="3458038"/>
            <a:ext cx="3487200" cy="396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Preferred Time of Day for Ordering</a:t>
            </a:r>
            <a:endParaRPr>
              <a:latin typeface="Lato"/>
              <a:ea typeface="Lato"/>
              <a:cs typeface="Lato"/>
              <a:sym typeface="Lato"/>
            </a:endParaRPr>
          </a:p>
        </p:txBody>
      </p:sp>
      <p:sp>
        <p:nvSpPr>
          <p:cNvPr id="209" name="Google Shape;209;p28"/>
          <p:cNvSpPr/>
          <p:nvPr/>
        </p:nvSpPr>
        <p:spPr>
          <a:xfrm>
            <a:off x="4930950" y="3831238"/>
            <a:ext cx="3487200" cy="396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Preferred Product Price</a:t>
            </a:r>
            <a:endParaRPr>
              <a:latin typeface="Lato"/>
              <a:ea typeface="Lato"/>
              <a:cs typeface="Lato"/>
              <a:sym typeface="Lato"/>
            </a:endParaRPr>
          </a:p>
        </p:txBody>
      </p:sp>
      <p:sp>
        <p:nvSpPr>
          <p:cNvPr id="210" name="Google Shape;210;p28"/>
          <p:cNvSpPr/>
          <p:nvPr/>
        </p:nvSpPr>
        <p:spPr>
          <a:xfrm>
            <a:off x="4930950" y="4231213"/>
            <a:ext cx="3487200" cy="396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Preferred Basket Size</a:t>
            </a:r>
            <a:endParaRPr>
              <a:latin typeface="Lato"/>
              <a:ea typeface="Lato"/>
              <a:cs typeface="Lato"/>
              <a:sym typeface="Lato"/>
            </a:endParaRPr>
          </a:p>
        </p:txBody>
      </p:sp>
      <p:sp>
        <p:nvSpPr>
          <p:cNvPr id="211" name="Google Shape;211;p28"/>
          <p:cNvSpPr/>
          <p:nvPr/>
        </p:nvSpPr>
        <p:spPr>
          <a:xfrm>
            <a:off x="854325" y="2571750"/>
            <a:ext cx="28596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E-commerce Trend Dashboard</a:t>
            </a:r>
            <a:endParaRPr b="1" sz="1500">
              <a:latin typeface="Lato"/>
              <a:ea typeface="Lato"/>
              <a:cs typeface="Lato"/>
              <a:sym typeface="Lato"/>
            </a:endParaRPr>
          </a:p>
        </p:txBody>
      </p:sp>
      <p:sp>
        <p:nvSpPr>
          <p:cNvPr id="212" name="Google Shape;212;p28"/>
          <p:cNvSpPr/>
          <p:nvPr/>
        </p:nvSpPr>
        <p:spPr>
          <a:xfrm>
            <a:off x="854325" y="2908375"/>
            <a:ext cx="2859600" cy="3963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Order Volume by Time</a:t>
            </a:r>
            <a:endParaRPr>
              <a:latin typeface="Lato"/>
              <a:ea typeface="Lato"/>
              <a:cs typeface="Lato"/>
              <a:sym typeface="Lato"/>
            </a:endParaRPr>
          </a:p>
        </p:txBody>
      </p:sp>
      <p:sp>
        <p:nvSpPr>
          <p:cNvPr id="213" name="Google Shape;213;p28"/>
          <p:cNvSpPr/>
          <p:nvPr/>
        </p:nvSpPr>
        <p:spPr>
          <a:xfrm>
            <a:off x="854325" y="3250625"/>
            <a:ext cx="2859600" cy="3963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Sales by Time</a:t>
            </a:r>
            <a:endParaRPr>
              <a:latin typeface="Lato"/>
              <a:ea typeface="Lato"/>
              <a:cs typeface="Lato"/>
              <a:sym typeface="Lato"/>
            </a:endParaRPr>
          </a:p>
        </p:txBody>
      </p:sp>
      <p:sp>
        <p:nvSpPr>
          <p:cNvPr id="214" name="Google Shape;214;p28"/>
          <p:cNvSpPr/>
          <p:nvPr/>
        </p:nvSpPr>
        <p:spPr>
          <a:xfrm>
            <a:off x="854325" y="3592875"/>
            <a:ext cx="2859600" cy="3963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Number of Customers by Time</a:t>
            </a:r>
            <a:endParaRPr>
              <a:latin typeface="Lato"/>
              <a:ea typeface="Lato"/>
              <a:cs typeface="Lato"/>
              <a:sym typeface="Lato"/>
            </a:endParaRPr>
          </a:p>
        </p:txBody>
      </p:sp>
      <p:sp>
        <p:nvSpPr>
          <p:cNvPr id="215" name="Google Shape;215;p28"/>
          <p:cNvSpPr/>
          <p:nvPr/>
        </p:nvSpPr>
        <p:spPr>
          <a:xfrm>
            <a:off x="854325" y="3935125"/>
            <a:ext cx="2859600" cy="3963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Delivery Performance</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Dashboards</a:t>
            </a:r>
            <a:endParaRPr sz="3000"/>
          </a:p>
        </p:txBody>
      </p:sp>
      <p:sp>
        <p:nvSpPr>
          <p:cNvPr id="221" name="Google Shape;221;p29"/>
          <p:cNvSpPr/>
          <p:nvPr/>
        </p:nvSpPr>
        <p:spPr>
          <a:xfrm>
            <a:off x="718425" y="2393150"/>
            <a:ext cx="34872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Geographical Spread Dashboard</a:t>
            </a:r>
            <a:endParaRPr b="1" sz="1500">
              <a:latin typeface="Lato"/>
              <a:ea typeface="Lato"/>
              <a:cs typeface="Lato"/>
              <a:sym typeface="Lato"/>
            </a:endParaRPr>
          </a:p>
        </p:txBody>
      </p:sp>
      <p:sp>
        <p:nvSpPr>
          <p:cNvPr id="222" name="Google Shape;222;p29"/>
          <p:cNvSpPr/>
          <p:nvPr/>
        </p:nvSpPr>
        <p:spPr>
          <a:xfrm>
            <a:off x="718425" y="2749175"/>
            <a:ext cx="3487200" cy="396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Customer Concentration by State &amp; City</a:t>
            </a:r>
            <a:endParaRPr>
              <a:latin typeface="Lato"/>
              <a:ea typeface="Lato"/>
              <a:cs typeface="Lato"/>
              <a:sym typeface="Lato"/>
            </a:endParaRPr>
          </a:p>
        </p:txBody>
      </p:sp>
      <p:sp>
        <p:nvSpPr>
          <p:cNvPr id="223" name="Google Shape;223;p29"/>
          <p:cNvSpPr/>
          <p:nvPr/>
        </p:nvSpPr>
        <p:spPr>
          <a:xfrm>
            <a:off x="718425" y="3090125"/>
            <a:ext cx="3487200" cy="396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Seller Concentration by State &amp; City</a:t>
            </a:r>
            <a:endParaRPr>
              <a:latin typeface="Lato"/>
              <a:ea typeface="Lato"/>
              <a:cs typeface="Lato"/>
              <a:sym typeface="Lato"/>
            </a:endParaRPr>
          </a:p>
        </p:txBody>
      </p:sp>
      <p:sp>
        <p:nvSpPr>
          <p:cNvPr id="224" name="Google Shape;224;p29"/>
          <p:cNvSpPr/>
          <p:nvPr/>
        </p:nvSpPr>
        <p:spPr>
          <a:xfrm>
            <a:off x="718425" y="3482300"/>
            <a:ext cx="3487200" cy="396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Order Concentration by State</a:t>
            </a:r>
            <a:endParaRPr>
              <a:latin typeface="Lato"/>
              <a:ea typeface="Lato"/>
              <a:cs typeface="Lato"/>
              <a:sym typeface="Lato"/>
            </a:endParaRPr>
          </a:p>
        </p:txBody>
      </p:sp>
      <p:sp>
        <p:nvSpPr>
          <p:cNvPr id="225" name="Google Shape;225;p29"/>
          <p:cNvSpPr/>
          <p:nvPr/>
        </p:nvSpPr>
        <p:spPr>
          <a:xfrm>
            <a:off x="718425" y="3863300"/>
            <a:ext cx="3487200" cy="396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Top 5 Cities with Lowest Delivery Time</a:t>
            </a:r>
            <a:endParaRPr>
              <a:latin typeface="Lato"/>
              <a:ea typeface="Lato"/>
              <a:cs typeface="Lato"/>
              <a:sym typeface="Lato"/>
            </a:endParaRPr>
          </a:p>
        </p:txBody>
      </p:sp>
      <p:sp>
        <p:nvSpPr>
          <p:cNvPr id="226" name="Google Shape;226;p29"/>
          <p:cNvSpPr/>
          <p:nvPr/>
        </p:nvSpPr>
        <p:spPr>
          <a:xfrm>
            <a:off x="718425" y="4236500"/>
            <a:ext cx="3487200" cy="396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Top 5 Cities with Highest Delivery Delay</a:t>
            </a:r>
            <a:endParaRPr>
              <a:latin typeface="Lato"/>
              <a:ea typeface="Lato"/>
              <a:cs typeface="Lato"/>
              <a:sym typeface="Lato"/>
            </a:endParaRPr>
          </a:p>
        </p:txBody>
      </p:sp>
      <p:sp>
        <p:nvSpPr>
          <p:cNvPr id="227" name="Google Shape;227;p29"/>
          <p:cNvSpPr/>
          <p:nvPr/>
        </p:nvSpPr>
        <p:spPr>
          <a:xfrm>
            <a:off x="5042425" y="2384150"/>
            <a:ext cx="34872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Review Analysis Dashboard</a:t>
            </a:r>
            <a:endParaRPr b="1" sz="1500">
              <a:latin typeface="Lato"/>
              <a:ea typeface="Lato"/>
              <a:cs typeface="Lato"/>
              <a:sym typeface="Lato"/>
            </a:endParaRPr>
          </a:p>
        </p:txBody>
      </p:sp>
      <p:sp>
        <p:nvSpPr>
          <p:cNvPr id="228" name="Google Shape;228;p29"/>
          <p:cNvSpPr/>
          <p:nvPr/>
        </p:nvSpPr>
        <p:spPr>
          <a:xfrm>
            <a:off x="5042425" y="2740175"/>
            <a:ext cx="3487200" cy="396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Swiftness of Review Creation</a:t>
            </a:r>
            <a:endParaRPr>
              <a:latin typeface="Lato"/>
              <a:ea typeface="Lato"/>
              <a:cs typeface="Lato"/>
              <a:sym typeface="Lato"/>
            </a:endParaRPr>
          </a:p>
        </p:txBody>
      </p:sp>
      <p:sp>
        <p:nvSpPr>
          <p:cNvPr id="229" name="Google Shape;229;p29"/>
          <p:cNvSpPr/>
          <p:nvPr/>
        </p:nvSpPr>
        <p:spPr>
          <a:xfrm>
            <a:off x="5042425" y="3081125"/>
            <a:ext cx="3487200" cy="396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Swiftness of Review Reply</a:t>
            </a:r>
            <a:endParaRPr>
              <a:latin typeface="Lato"/>
              <a:ea typeface="Lato"/>
              <a:cs typeface="Lato"/>
              <a:sym typeface="Lato"/>
            </a:endParaRPr>
          </a:p>
        </p:txBody>
      </p:sp>
      <p:sp>
        <p:nvSpPr>
          <p:cNvPr id="230" name="Google Shape;230;p29"/>
          <p:cNvSpPr/>
          <p:nvPr/>
        </p:nvSpPr>
        <p:spPr>
          <a:xfrm>
            <a:off x="5042425" y="3473300"/>
            <a:ext cx="3487200" cy="396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Mean, Median, Mode Review Score</a:t>
            </a:r>
            <a:endParaRPr>
              <a:latin typeface="Lato"/>
              <a:ea typeface="Lato"/>
              <a:cs typeface="Lato"/>
              <a:sym typeface="Lato"/>
            </a:endParaRPr>
          </a:p>
        </p:txBody>
      </p:sp>
      <p:sp>
        <p:nvSpPr>
          <p:cNvPr id="231" name="Google Shape;231;p29"/>
          <p:cNvSpPr/>
          <p:nvPr/>
        </p:nvSpPr>
        <p:spPr>
          <a:xfrm>
            <a:off x="5042425" y="3854300"/>
            <a:ext cx="3487200" cy="396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Percentage of Orders by Review Score</a:t>
            </a:r>
            <a:endParaRPr>
              <a:latin typeface="Lato"/>
              <a:ea typeface="Lato"/>
              <a:cs typeface="Lato"/>
              <a:sym typeface="Lato"/>
            </a:endParaRPr>
          </a:p>
        </p:txBody>
      </p:sp>
      <p:sp>
        <p:nvSpPr>
          <p:cNvPr id="232" name="Google Shape;232;p29"/>
          <p:cNvSpPr/>
          <p:nvPr/>
        </p:nvSpPr>
        <p:spPr>
          <a:xfrm>
            <a:off x="5042425" y="4227500"/>
            <a:ext cx="3487200" cy="396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Effect of Delivery Delay on Review</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sz="3000"/>
          </a:p>
        </p:txBody>
      </p:sp>
      <p:sp>
        <p:nvSpPr>
          <p:cNvPr id="238" name="Google Shape;238;p30"/>
          <p:cNvSpPr/>
          <p:nvPr/>
        </p:nvSpPr>
        <p:spPr>
          <a:xfrm>
            <a:off x="1081550" y="1961650"/>
            <a:ext cx="28596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E-commerce Trend Metrics</a:t>
            </a:r>
            <a:endParaRPr b="1" sz="1500">
              <a:latin typeface="Lato"/>
              <a:ea typeface="Lato"/>
              <a:cs typeface="Lato"/>
              <a:sym typeface="Lato"/>
            </a:endParaRPr>
          </a:p>
        </p:txBody>
      </p:sp>
      <p:sp>
        <p:nvSpPr>
          <p:cNvPr id="239" name="Google Shape;239;p30"/>
          <p:cNvSpPr/>
          <p:nvPr/>
        </p:nvSpPr>
        <p:spPr>
          <a:xfrm>
            <a:off x="852950" y="3524900"/>
            <a:ext cx="34872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Customer Preferences Metrics</a:t>
            </a:r>
            <a:endParaRPr b="1" sz="1500">
              <a:latin typeface="Lato"/>
              <a:ea typeface="Lato"/>
              <a:cs typeface="Lato"/>
              <a:sym typeface="Lato"/>
            </a:endParaRPr>
          </a:p>
        </p:txBody>
      </p:sp>
      <p:sp>
        <p:nvSpPr>
          <p:cNvPr id="240" name="Google Shape;240;p30"/>
          <p:cNvSpPr/>
          <p:nvPr/>
        </p:nvSpPr>
        <p:spPr>
          <a:xfrm>
            <a:off x="1081550" y="2298275"/>
            <a:ext cx="2859600" cy="3963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Total Number of Customers</a:t>
            </a:r>
            <a:endParaRPr>
              <a:latin typeface="Lato"/>
              <a:ea typeface="Lato"/>
              <a:cs typeface="Lato"/>
              <a:sym typeface="Lato"/>
            </a:endParaRPr>
          </a:p>
        </p:txBody>
      </p:sp>
      <p:sp>
        <p:nvSpPr>
          <p:cNvPr id="241" name="Google Shape;241;p30"/>
          <p:cNvSpPr/>
          <p:nvPr/>
        </p:nvSpPr>
        <p:spPr>
          <a:xfrm>
            <a:off x="1081550" y="2640525"/>
            <a:ext cx="2859600" cy="3963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Average Revenue per Customer</a:t>
            </a:r>
            <a:endParaRPr>
              <a:latin typeface="Lato"/>
              <a:ea typeface="Lato"/>
              <a:cs typeface="Lato"/>
              <a:sym typeface="Lato"/>
            </a:endParaRPr>
          </a:p>
        </p:txBody>
      </p:sp>
      <p:sp>
        <p:nvSpPr>
          <p:cNvPr id="242" name="Google Shape;242;p30"/>
          <p:cNvSpPr/>
          <p:nvPr/>
        </p:nvSpPr>
        <p:spPr>
          <a:xfrm>
            <a:off x="1081550" y="2982775"/>
            <a:ext cx="2859600" cy="3963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Avg. No. of Orders per Customer</a:t>
            </a:r>
            <a:endParaRPr>
              <a:latin typeface="Lato"/>
              <a:ea typeface="Lato"/>
              <a:cs typeface="Lato"/>
              <a:sym typeface="Lato"/>
            </a:endParaRPr>
          </a:p>
        </p:txBody>
      </p:sp>
      <p:sp>
        <p:nvSpPr>
          <p:cNvPr id="243" name="Google Shape;243;p30"/>
          <p:cNvSpPr/>
          <p:nvPr/>
        </p:nvSpPr>
        <p:spPr>
          <a:xfrm>
            <a:off x="852950" y="3880925"/>
            <a:ext cx="3487200" cy="396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Number of Product Categories</a:t>
            </a:r>
            <a:endParaRPr>
              <a:latin typeface="Lato"/>
              <a:ea typeface="Lato"/>
              <a:cs typeface="Lato"/>
              <a:sym typeface="Lato"/>
            </a:endParaRPr>
          </a:p>
        </p:txBody>
      </p:sp>
      <p:sp>
        <p:nvSpPr>
          <p:cNvPr id="244" name="Google Shape;244;p30"/>
          <p:cNvSpPr/>
          <p:nvPr/>
        </p:nvSpPr>
        <p:spPr>
          <a:xfrm>
            <a:off x="852950" y="4221875"/>
            <a:ext cx="3487200" cy="396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Category Contributing Highest Revenue</a:t>
            </a:r>
            <a:endParaRPr>
              <a:latin typeface="Lato"/>
              <a:ea typeface="Lato"/>
              <a:cs typeface="Lato"/>
              <a:sym typeface="Lato"/>
            </a:endParaRPr>
          </a:p>
        </p:txBody>
      </p:sp>
      <p:sp>
        <p:nvSpPr>
          <p:cNvPr id="245" name="Google Shape;245;p30"/>
          <p:cNvSpPr/>
          <p:nvPr/>
        </p:nvSpPr>
        <p:spPr>
          <a:xfrm>
            <a:off x="852950" y="4601650"/>
            <a:ext cx="3487200" cy="396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Revenue Contribution of Top Category</a:t>
            </a:r>
            <a:endParaRPr>
              <a:latin typeface="Lato"/>
              <a:ea typeface="Lato"/>
              <a:cs typeface="Lato"/>
              <a:sym typeface="Lato"/>
            </a:endParaRPr>
          </a:p>
        </p:txBody>
      </p:sp>
      <p:sp>
        <p:nvSpPr>
          <p:cNvPr id="246" name="Google Shape;246;p30"/>
          <p:cNvSpPr/>
          <p:nvPr/>
        </p:nvSpPr>
        <p:spPr>
          <a:xfrm>
            <a:off x="5290425" y="1961638"/>
            <a:ext cx="34872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Geographical Spread Metrics</a:t>
            </a:r>
            <a:endParaRPr b="1" sz="1500">
              <a:latin typeface="Lato"/>
              <a:ea typeface="Lato"/>
              <a:cs typeface="Lato"/>
              <a:sym typeface="Lato"/>
            </a:endParaRPr>
          </a:p>
        </p:txBody>
      </p:sp>
      <p:sp>
        <p:nvSpPr>
          <p:cNvPr id="247" name="Google Shape;247;p30"/>
          <p:cNvSpPr/>
          <p:nvPr/>
        </p:nvSpPr>
        <p:spPr>
          <a:xfrm>
            <a:off x="5290425" y="2317663"/>
            <a:ext cx="3487200" cy="396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Number of Cities Serviced</a:t>
            </a:r>
            <a:endParaRPr>
              <a:latin typeface="Lato"/>
              <a:ea typeface="Lato"/>
              <a:cs typeface="Lato"/>
              <a:sym typeface="Lato"/>
            </a:endParaRPr>
          </a:p>
        </p:txBody>
      </p:sp>
      <p:sp>
        <p:nvSpPr>
          <p:cNvPr id="248" name="Google Shape;248;p30"/>
          <p:cNvSpPr/>
          <p:nvPr/>
        </p:nvSpPr>
        <p:spPr>
          <a:xfrm>
            <a:off x="5290425" y="2658613"/>
            <a:ext cx="3487200" cy="396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Avg. No. of Days to Deliver</a:t>
            </a:r>
            <a:endParaRPr>
              <a:latin typeface="Lato"/>
              <a:ea typeface="Lato"/>
              <a:cs typeface="Lato"/>
              <a:sym typeface="Lato"/>
            </a:endParaRPr>
          </a:p>
        </p:txBody>
      </p:sp>
      <p:sp>
        <p:nvSpPr>
          <p:cNvPr id="249" name="Google Shape;249;p30"/>
          <p:cNvSpPr/>
          <p:nvPr/>
        </p:nvSpPr>
        <p:spPr>
          <a:xfrm>
            <a:off x="5290425" y="3050788"/>
            <a:ext cx="3487200" cy="396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Percentage of Orders Delivered On-Time</a:t>
            </a:r>
            <a:endParaRPr>
              <a:latin typeface="Lato"/>
              <a:ea typeface="Lato"/>
              <a:cs typeface="Lato"/>
              <a:sym typeface="Lato"/>
            </a:endParaRPr>
          </a:p>
        </p:txBody>
      </p:sp>
      <p:sp>
        <p:nvSpPr>
          <p:cNvPr id="250" name="Google Shape;250;p30"/>
          <p:cNvSpPr/>
          <p:nvPr/>
        </p:nvSpPr>
        <p:spPr>
          <a:xfrm>
            <a:off x="5290425" y="3921188"/>
            <a:ext cx="34872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Review Analysis Metrics</a:t>
            </a:r>
            <a:endParaRPr b="1" sz="1500">
              <a:latin typeface="Lato"/>
              <a:ea typeface="Lato"/>
              <a:cs typeface="Lato"/>
              <a:sym typeface="Lato"/>
            </a:endParaRPr>
          </a:p>
        </p:txBody>
      </p:sp>
      <p:sp>
        <p:nvSpPr>
          <p:cNvPr id="251" name="Google Shape;251;p30"/>
          <p:cNvSpPr/>
          <p:nvPr/>
        </p:nvSpPr>
        <p:spPr>
          <a:xfrm>
            <a:off x="5290425" y="4277213"/>
            <a:ext cx="3487200" cy="396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Percentage of Orders Reviewed</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sz="3000"/>
          </a:p>
        </p:txBody>
      </p:sp>
      <p:sp>
        <p:nvSpPr>
          <p:cNvPr id="257" name="Google Shape;257;p31"/>
          <p:cNvSpPr/>
          <p:nvPr/>
        </p:nvSpPr>
        <p:spPr>
          <a:xfrm>
            <a:off x="729450" y="2295750"/>
            <a:ext cx="28596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E-commerce Trend Metrics</a:t>
            </a:r>
            <a:endParaRPr b="1" sz="1500">
              <a:latin typeface="Lato"/>
              <a:ea typeface="Lato"/>
              <a:cs typeface="Lato"/>
              <a:sym typeface="Lato"/>
            </a:endParaRPr>
          </a:p>
        </p:txBody>
      </p:sp>
      <p:sp>
        <p:nvSpPr>
          <p:cNvPr id="258" name="Google Shape;258;p31"/>
          <p:cNvSpPr/>
          <p:nvPr/>
        </p:nvSpPr>
        <p:spPr>
          <a:xfrm>
            <a:off x="729450" y="3829275"/>
            <a:ext cx="34872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Customer Preferences Metrics</a:t>
            </a:r>
            <a:endParaRPr b="1" sz="1500">
              <a:latin typeface="Lato"/>
              <a:ea typeface="Lato"/>
              <a:cs typeface="Lato"/>
              <a:sym typeface="Lato"/>
            </a:endParaRPr>
          </a:p>
        </p:txBody>
      </p:sp>
      <p:pic>
        <p:nvPicPr>
          <p:cNvPr id="259" name="Google Shape;259;p31"/>
          <p:cNvPicPr preferRelativeResize="0"/>
          <p:nvPr/>
        </p:nvPicPr>
        <p:blipFill>
          <a:blip r:embed="rId3">
            <a:alphaModFix/>
          </a:blip>
          <a:stretch>
            <a:fillRect/>
          </a:stretch>
        </p:blipFill>
        <p:spPr>
          <a:xfrm>
            <a:off x="621300" y="2768250"/>
            <a:ext cx="7867650" cy="695325"/>
          </a:xfrm>
          <a:prstGeom prst="rect">
            <a:avLst/>
          </a:prstGeom>
          <a:noFill/>
          <a:ln>
            <a:noFill/>
          </a:ln>
        </p:spPr>
      </p:pic>
      <p:pic>
        <p:nvPicPr>
          <p:cNvPr id="260" name="Google Shape;260;p31"/>
          <p:cNvPicPr preferRelativeResize="0"/>
          <p:nvPr/>
        </p:nvPicPr>
        <p:blipFill>
          <a:blip r:embed="rId4">
            <a:alphaModFix/>
          </a:blip>
          <a:stretch>
            <a:fillRect/>
          </a:stretch>
        </p:blipFill>
        <p:spPr>
          <a:xfrm>
            <a:off x="621300" y="4301775"/>
            <a:ext cx="7839075" cy="66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sz="3000"/>
          </a:p>
        </p:txBody>
      </p:sp>
      <p:sp>
        <p:nvSpPr>
          <p:cNvPr id="266" name="Google Shape;266;p32"/>
          <p:cNvSpPr/>
          <p:nvPr/>
        </p:nvSpPr>
        <p:spPr>
          <a:xfrm>
            <a:off x="621300" y="2179225"/>
            <a:ext cx="34872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Geographical Spread Metrics</a:t>
            </a:r>
            <a:endParaRPr b="1" sz="1500">
              <a:latin typeface="Lato"/>
              <a:ea typeface="Lato"/>
              <a:cs typeface="Lato"/>
              <a:sym typeface="Lato"/>
            </a:endParaRPr>
          </a:p>
        </p:txBody>
      </p:sp>
      <p:sp>
        <p:nvSpPr>
          <p:cNvPr id="267" name="Google Shape;267;p32"/>
          <p:cNvSpPr/>
          <p:nvPr/>
        </p:nvSpPr>
        <p:spPr>
          <a:xfrm>
            <a:off x="621300" y="3819100"/>
            <a:ext cx="3487200" cy="396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Review Analysis Metrics</a:t>
            </a:r>
            <a:endParaRPr b="1" sz="1500">
              <a:latin typeface="Lato"/>
              <a:ea typeface="Lato"/>
              <a:cs typeface="Lato"/>
              <a:sym typeface="Lato"/>
            </a:endParaRPr>
          </a:p>
        </p:txBody>
      </p:sp>
      <p:pic>
        <p:nvPicPr>
          <p:cNvPr id="268" name="Google Shape;268;p32"/>
          <p:cNvPicPr preferRelativeResize="0"/>
          <p:nvPr/>
        </p:nvPicPr>
        <p:blipFill>
          <a:blip r:embed="rId3">
            <a:alphaModFix/>
          </a:blip>
          <a:stretch>
            <a:fillRect/>
          </a:stretch>
        </p:blipFill>
        <p:spPr>
          <a:xfrm>
            <a:off x="561975" y="2665925"/>
            <a:ext cx="7867650" cy="695325"/>
          </a:xfrm>
          <a:prstGeom prst="rect">
            <a:avLst/>
          </a:prstGeom>
          <a:noFill/>
          <a:ln>
            <a:noFill/>
          </a:ln>
        </p:spPr>
      </p:pic>
      <p:pic>
        <p:nvPicPr>
          <p:cNvPr id="269" name="Google Shape;269;p32"/>
          <p:cNvPicPr preferRelativeResize="0"/>
          <p:nvPr/>
        </p:nvPicPr>
        <p:blipFill>
          <a:blip r:embed="rId4">
            <a:alphaModFix/>
          </a:blip>
          <a:stretch>
            <a:fillRect/>
          </a:stretch>
        </p:blipFill>
        <p:spPr>
          <a:xfrm>
            <a:off x="616413" y="4258400"/>
            <a:ext cx="7758775" cy="88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sp>
        <p:nvSpPr>
          <p:cNvPr id="274" name="Google Shape;274;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E-commerce Trend Dashboard - Part 1</a:t>
            </a:r>
            <a:endParaRPr sz="3000"/>
          </a:p>
        </p:txBody>
      </p:sp>
      <p:pic>
        <p:nvPicPr>
          <p:cNvPr id="280" name="Google Shape;280;p34"/>
          <p:cNvPicPr preferRelativeResize="0"/>
          <p:nvPr/>
        </p:nvPicPr>
        <p:blipFill>
          <a:blip r:embed="rId3">
            <a:alphaModFix/>
          </a:blip>
          <a:stretch>
            <a:fillRect/>
          </a:stretch>
        </p:blipFill>
        <p:spPr>
          <a:xfrm>
            <a:off x="379050" y="2390600"/>
            <a:ext cx="4409311" cy="2419350"/>
          </a:xfrm>
          <a:prstGeom prst="rect">
            <a:avLst/>
          </a:prstGeom>
          <a:noFill/>
          <a:ln>
            <a:noFill/>
          </a:ln>
        </p:spPr>
      </p:pic>
      <p:pic>
        <p:nvPicPr>
          <p:cNvPr id="281" name="Google Shape;281;p34"/>
          <p:cNvPicPr preferRelativeResize="0"/>
          <p:nvPr/>
        </p:nvPicPr>
        <p:blipFill>
          <a:blip r:embed="rId4">
            <a:alphaModFix/>
          </a:blip>
          <a:stretch>
            <a:fillRect/>
          </a:stretch>
        </p:blipFill>
        <p:spPr>
          <a:xfrm>
            <a:off x="4679236" y="2426763"/>
            <a:ext cx="4277488" cy="23470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E-commerce Trend Dashboard - Part 2</a:t>
            </a:r>
            <a:endParaRPr sz="3000"/>
          </a:p>
        </p:txBody>
      </p:sp>
      <p:pic>
        <p:nvPicPr>
          <p:cNvPr id="287" name="Google Shape;287;p35"/>
          <p:cNvPicPr preferRelativeResize="0"/>
          <p:nvPr/>
        </p:nvPicPr>
        <p:blipFill>
          <a:blip r:embed="rId3">
            <a:alphaModFix/>
          </a:blip>
          <a:stretch>
            <a:fillRect/>
          </a:stretch>
        </p:blipFill>
        <p:spPr>
          <a:xfrm>
            <a:off x="586586" y="2764182"/>
            <a:ext cx="3540937" cy="1942881"/>
          </a:xfrm>
          <a:prstGeom prst="rect">
            <a:avLst/>
          </a:prstGeom>
          <a:noFill/>
          <a:ln>
            <a:noFill/>
          </a:ln>
        </p:spPr>
      </p:pic>
      <p:pic>
        <p:nvPicPr>
          <p:cNvPr id="288" name="Google Shape;288;p35"/>
          <p:cNvPicPr preferRelativeResize="0"/>
          <p:nvPr/>
        </p:nvPicPr>
        <p:blipFill>
          <a:blip r:embed="rId4">
            <a:alphaModFix/>
          </a:blip>
          <a:stretch>
            <a:fillRect/>
          </a:stretch>
        </p:blipFill>
        <p:spPr>
          <a:xfrm>
            <a:off x="5219761" y="2728020"/>
            <a:ext cx="3540937" cy="19428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1" name="Shape 141"/>
        <p:cNvGrpSpPr/>
        <p:nvPr/>
      </p:nvGrpSpPr>
      <p:grpSpPr>
        <a:xfrm>
          <a:off x="0" y="0"/>
          <a:ext cx="0" cy="0"/>
          <a:chOff x="0" y="0"/>
          <a:chExt cx="0" cy="0"/>
        </a:xfrm>
      </p:grpSpPr>
      <p:sp>
        <p:nvSpPr>
          <p:cNvPr id="142" name="Google Shape;142;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5</a:t>
            </a:r>
            <a:endParaRPr/>
          </a:p>
        </p:txBody>
      </p:sp>
      <p:sp>
        <p:nvSpPr>
          <p:cNvPr id="143" name="Google Shape;143;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rPr>
              <a:t>Naman Bhatnagar - 230940125030</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Rishabh Raj Jaiswal 230940125040</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Pratik Wankhade </a:t>
            </a:r>
            <a:r>
              <a:rPr lang="en" sz="1600">
                <a:solidFill>
                  <a:schemeClr val="lt1"/>
                </a:solidFill>
              </a:rPr>
              <a:t>230940125055</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Kartik Moyade 230940125024</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Mukul Dhote </a:t>
            </a:r>
            <a:r>
              <a:rPr lang="en" sz="1600">
                <a:solidFill>
                  <a:schemeClr val="lt1"/>
                </a:solidFill>
              </a:rPr>
              <a:t>230940125014</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2" name="Shape 292"/>
        <p:cNvGrpSpPr/>
        <p:nvPr/>
      </p:nvGrpSpPr>
      <p:grpSpPr>
        <a:xfrm>
          <a:off x="0" y="0"/>
          <a:ext cx="0" cy="0"/>
          <a:chOff x="0" y="0"/>
          <a:chExt cx="0" cy="0"/>
        </a:xfrm>
      </p:grpSpPr>
      <p:sp>
        <p:nvSpPr>
          <p:cNvPr id="293" name="Google Shape;29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Preference Dashboard</a:t>
            </a:r>
            <a:r>
              <a:rPr lang="en"/>
              <a:t> - Part 1</a:t>
            </a:r>
            <a:endParaRPr sz="3000"/>
          </a:p>
        </p:txBody>
      </p:sp>
      <p:pic>
        <p:nvPicPr>
          <p:cNvPr id="299" name="Google Shape;299;p37"/>
          <p:cNvPicPr preferRelativeResize="0"/>
          <p:nvPr/>
        </p:nvPicPr>
        <p:blipFill>
          <a:blip r:embed="rId3">
            <a:alphaModFix/>
          </a:blip>
          <a:stretch>
            <a:fillRect/>
          </a:stretch>
        </p:blipFill>
        <p:spPr>
          <a:xfrm>
            <a:off x="1756475" y="2041100"/>
            <a:ext cx="5439945"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Preference Dashboard - Part 2</a:t>
            </a:r>
            <a:endParaRPr sz="3000"/>
          </a:p>
        </p:txBody>
      </p:sp>
      <p:pic>
        <p:nvPicPr>
          <p:cNvPr id="305" name="Google Shape;305;p38"/>
          <p:cNvPicPr preferRelativeResize="0"/>
          <p:nvPr/>
        </p:nvPicPr>
        <p:blipFill>
          <a:blip r:embed="rId3">
            <a:alphaModFix/>
          </a:blip>
          <a:stretch>
            <a:fillRect/>
          </a:stretch>
        </p:blipFill>
        <p:spPr>
          <a:xfrm>
            <a:off x="117525" y="2316325"/>
            <a:ext cx="4543575" cy="2492999"/>
          </a:xfrm>
          <a:prstGeom prst="rect">
            <a:avLst/>
          </a:prstGeom>
          <a:noFill/>
          <a:ln>
            <a:noFill/>
          </a:ln>
        </p:spPr>
      </p:pic>
      <p:pic>
        <p:nvPicPr>
          <p:cNvPr id="306" name="Google Shape;306;p38"/>
          <p:cNvPicPr preferRelativeResize="0"/>
          <p:nvPr/>
        </p:nvPicPr>
        <p:blipFill>
          <a:blip r:embed="rId4">
            <a:alphaModFix/>
          </a:blip>
          <a:stretch>
            <a:fillRect/>
          </a:stretch>
        </p:blipFill>
        <p:spPr>
          <a:xfrm>
            <a:off x="4661100" y="2379563"/>
            <a:ext cx="4313050" cy="23665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Preference Dashboard - Part 3</a:t>
            </a:r>
            <a:endParaRPr sz="3000"/>
          </a:p>
        </p:txBody>
      </p:sp>
      <p:pic>
        <p:nvPicPr>
          <p:cNvPr id="312" name="Google Shape;312;p39"/>
          <p:cNvPicPr preferRelativeResize="0"/>
          <p:nvPr/>
        </p:nvPicPr>
        <p:blipFill>
          <a:blip r:embed="rId3">
            <a:alphaModFix/>
          </a:blip>
          <a:stretch>
            <a:fillRect/>
          </a:stretch>
        </p:blipFill>
        <p:spPr>
          <a:xfrm>
            <a:off x="1773900" y="1971375"/>
            <a:ext cx="5439945" cy="2984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Preference Dashboard - Part 4</a:t>
            </a:r>
            <a:endParaRPr sz="3000"/>
          </a:p>
        </p:txBody>
      </p:sp>
      <p:pic>
        <p:nvPicPr>
          <p:cNvPr id="318" name="Google Shape;318;p40"/>
          <p:cNvPicPr preferRelativeResize="0"/>
          <p:nvPr/>
        </p:nvPicPr>
        <p:blipFill>
          <a:blip r:embed="rId3">
            <a:alphaModFix/>
          </a:blip>
          <a:stretch>
            <a:fillRect/>
          </a:stretch>
        </p:blipFill>
        <p:spPr>
          <a:xfrm>
            <a:off x="152400" y="2488500"/>
            <a:ext cx="4561025" cy="2502600"/>
          </a:xfrm>
          <a:prstGeom prst="rect">
            <a:avLst/>
          </a:prstGeom>
          <a:noFill/>
          <a:ln>
            <a:noFill/>
          </a:ln>
        </p:spPr>
      </p:pic>
      <p:pic>
        <p:nvPicPr>
          <p:cNvPr id="319" name="Google Shape;319;p40"/>
          <p:cNvPicPr preferRelativeResize="0"/>
          <p:nvPr/>
        </p:nvPicPr>
        <p:blipFill>
          <a:blip r:embed="rId4">
            <a:alphaModFix/>
          </a:blip>
          <a:stretch>
            <a:fillRect/>
          </a:stretch>
        </p:blipFill>
        <p:spPr>
          <a:xfrm>
            <a:off x="4572000" y="2546320"/>
            <a:ext cx="4437026" cy="243455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sp>
        <p:nvSpPr>
          <p:cNvPr id="324" name="Google Shape;324;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Geographical Spread Dashboard</a:t>
            </a:r>
            <a:r>
              <a:rPr lang="en"/>
              <a:t> - Part 1</a:t>
            </a:r>
            <a:endParaRPr sz="3000"/>
          </a:p>
        </p:txBody>
      </p:sp>
      <p:pic>
        <p:nvPicPr>
          <p:cNvPr id="330" name="Google Shape;330;p42"/>
          <p:cNvPicPr preferRelativeResize="0"/>
          <p:nvPr/>
        </p:nvPicPr>
        <p:blipFill>
          <a:blip r:embed="rId3">
            <a:alphaModFix/>
          </a:blip>
          <a:stretch>
            <a:fillRect/>
          </a:stretch>
        </p:blipFill>
        <p:spPr>
          <a:xfrm>
            <a:off x="199525" y="2434375"/>
            <a:ext cx="4531351" cy="2486325"/>
          </a:xfrm>
          <a:prstGeom prst="rect">
            <a:avLst/>
          </a:prstGeom>
          <a:noFill/>
          <a:ln>
            <a:noFill/>
          </a:ln>
        </p:spPr>
      </p:pic>
      <p:pic>
        <p:nvPicPr>
          <p:cNvPr id="331" name="Google Shape;331;p42"/>
          <p:cNvPicPr preferRelativeResize="0"/>
          <p:nvPr/>
        </p:nvPicPr>
        <p:blipFill>
          <a:blip r:embed="rId4">
            <a:alphaModFix/>
          </a:blip>
          <a:stretch>
            <a:fillRect/>
          </a:stretch>
        </p:blipFill>
        <p:spPr>
          <a:xfrm>
            <a:off x="4334350" y="2396300"/>
            <a:ext cx="4670151" cy="25624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Geographical Spread Dashboard - Part 2</a:t>
            </a:r>
            <a:endParaRPr sz="3000"/>
          </a:p>
        </p:txBody>
      </p:sp>
      <p:pic>
        <p:nvPicPr>
          <p:cNvPr id="337" name="Google Shape;337;p43"/>
          <p:cNvPicPr preferRelativeResize="0"/>
          <p:nvPr/>
        </p:nvPicPr>
        <p:blipFill>
          <a:blip r:embed="rId3">
            <a:alphaModFix/>
          </a:blip>
          <a:stretch>
            <a:fillRect/>
          </a:stretch>
        </p:blipFill>
        <p:spPr>
          <a:xfrm>
            <a:off x="1853825" y="1971375"/>
            <a:ext cx="5439945" cy="2984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Geographical Spread Dashboard - Part 3</a:t>
            </a:r>
            <a:endParaRPr sz="3000"/>
          </a:p>
        </p:txBody>
      </p:sp>
      <p:pic>
        <p:nvPicPr>
          <p:cNvPr id="343" name="Google Shape;343;p44"/>
          <p:cNvPicPr preferRelativeResize="0"/>
          <p:nvPr/>
        </p:nvPicPr>
        <p:blipFill>
          <a:blip r:embed="rId3">
            <a:alphaModFix/>
          </a:blip>
          <a:stretch>
            <a:fillRect/>
          </a:stretch>
        </p:blipFill>
        <p:spPr>
          <a:xfrm>
            <a:off x="152400" y="2006250"/>
            <a:ext cx="4029551" cy="2210979"/>
          </a:xfrm>
          <a:prstGeom prst="rect">
            <a:avLst/>
          </a:prstGeom>
          <a:noFill/>
          <a:ln>
            <a:noFill/>
          </a:ln>
        </p:spPr>
      </p:pic>
      <p:pic>
        <p:nvPicPr>
          <p:cNvPr id="344" name="Google Shape;344;p44"/>
          <p:cNvPicPr preferRelativeResize="0"/>
          <p:nvPr/>
        </p:nvPicPr>
        <p:blipFill>
          <a:blip r:embed="rId4">
            <a:alphaModFix/>
          </a:blip>
          <a:stretch>
            <a:fillRect/>
          </a:stretch>
        </p:blipFill>
        <p:spPr>
          <a:xfrm>
            <a:off x="4334351" y="2006250"/>
            <a:ext cx="4657248" cy="25553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8" name="Shape 348"/>
        <p:cNvGrpSpPr/>
        <p:nvPr/>
      </p:nvGrpSpPr>
      <p:grpSpPr>
        <a:xfrm>
          <a:off x="0" y="0"/>
          <a:ext cx="0" cy="0"/>
          <a:chOff x="0" y="0"/>
          <a:chExt cx="0" cy="0"/>
        </a:xfrm>
      </p:grpSpPr>
      <p:sp>
        <p:nvSpPr>
          <p:cNvPr id="349" name="Google Shape;349;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Data and Data Pre-processing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Analysis </a:t>
            </a:r>
            <a:r>
              <a:rPr lang="en"/>
              <a:t>Dashboard - Part 1</a:t>
            </a:r>
            <a:endParaRPr sz="3000"/>
          </a:p>
        </p:txBody>
      </p:sp>
      <p:pic>
        <p:nvPicPr>
          <p:cNvPr id="355" name="Google Shape;355;p46"/>
          <p:cNvPicPr preferRelativeResize="0"/>
          <p:nvPr/>
        </p:nvPicPr>
        <p:blipFill>
          <a:blip r:embed="rId3">
            <a:alphaModFix/>
          </a:blip>
          <a:stretch>
            <a:fillRect/>
          </a:stretch>
        </p:blipFill>
        <p:spPr>
          <a:xfrm>
            <a:off x="152400" y="2402400"/>
            <a:ext cx="4717951" cy="2588700"/>
          </a:xfrm>
          <a:prstGeom prst="rect">
            <a:avLst/>
          </a:prstGeom>
          <a:noFill/>
          <a:ln>
            <a:noFill/>
          </a:ln>
        </p:spPr>
      </p:pic>
      <p:pic>
        <p:nvPicPr>
          <p:cNvPr id="356" name="Google Shape;356;p46"/>
          <p:cNvPicPr preferRelativeResize="0"/>
          <p:nvPr/>
        </p:nvPicPr>
        <p:blipFill>
          <a:blip r:embed="rId4">
            <a:alphaModFix/>
          </a:blip>
          <a:stretch>
            <a:fillRect/>
          </a:stretch>
        </p:blipFill>
        <p:spPr>
          <a:xfrm>
            <a:off x="4648200" y="2554797"/>
            <a:ext cx="4419599" cy="242500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Analysis Dashboard - Part 2</a:t>
            </a:r>
            <a:endParaRPr sz="3000"/>
          </a:p>
        </p:txBody>
      </p:sp>
      <p:pic>
        <p:nvPicPr>
          <p:cNvPr id="362" name="Google Shape;362;p47"/>
          <p:cNvPicPr preferRelativeResize="0"/>
          <p:nvPr/>
        </p:nvPicPr>
        <p:blipFill>
          <a:blip r:embed="rId3">
            <a:alphaModFix/>
          </a:blip>
          <a:stretch>
            <a:fillRect/>
          </a:stretch>
        </p:blipFill>
        <p:spPr>
          <a:xfrm>
            <a:off x="313825" y="3115688"/>
            <a:ext cx="2708349" cy="1486050"/>
          </a:xfrm>
          <a:prstGeom prst="rect">
            <a:avLst/>
          </a:prstGeom>
          <a:noFill/>
          <a:ln>
            <a:noFill/>
          </a:ln>
        </p:spPr>
      </p:pic>
      <p:pic>
        <p:nvPicPr>
          <p:cNvPr id="363" name="Google Shape;363;p47"/>
          <p:cNvPicPr preferRelativeResize="0"/>
          <p:nvPr/>
        </p:nvPicPr>
        <p:blipFill>
          <a:blip r:embed="rId4">
            <a:alphaModFix/>
          </a:blip>
          <a:stretch>
            <a:fillRect/>
          </a:stretch>
        </p:blipFill>
        <p:spPr>
          <a:xfrm>
            <a:off x="3224813" y="3076733"/>
            <a:ext cx="2850374" cy="1563967"/>
          </a:xfrm>
          <a:prstGeom prst="rect">
            <a:avLst/>
          </a:prstGeom>
          <a:noFill/>
          <a:ln>
            <a:noFill/>
          </a:ln>
        </p:spPr>
      </p:pic>
      <p:pic>
        <p:nvPicPr>
          <p:cNvPr id="364" name="Google Shape;364;p47"/>
          <p:cNvPicPr preferRelativeResize="0"/>
          <p:nvPr/>
        </p:nvPicPr>
        <p:blipFill>
          <a:blip r:embed="rId5">
            <a:alphaModFix/>
          </a:blip>
          <a:stretch>
            <a:fillRect/>
          </a:stretch>
        </p:blipFill>
        <p:spPr>
          <a:xfrm>
            <a:off x="6342125" y="3243075"/>
            <a:ext cx="2547171" cy="1397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8" name="Shape 368"/>
        <p:cNvGrpSpPr/>
        <p:nvPr/>
      </p:nvGrpSpPr>
      <p:grpSpPr>
        <a:xfrm>
          <a:off x="0" y="0"/>
          <a:ext cx="0" cy="0"/>
          <a:chOff x="0" y="0"/>
          <a:chExt cx="0" cy="0"/>
        </a:xfrm>
      </p:grpSpPr>
      <p:sp>
        <p:nvSpPr>
          <p:cNvPr id="369" name="Google Shape;369;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RFM Analysis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RFM Segmentation</a:t>
            </a:r>
            <a:endParaRPr sz="3000"/>
          </a:p>
        </p:txBody>
      </p:sp>
      <p:pic>
        <p:nvPicPr>
          <p:cNvPr id="375" name="Google Shape;375;p49"/>
          <p:cNvPicPr preferRelativeResize="0"/>
          <p:nvPr/>
        </p:nvPicPr>
        <p:blipFill>
          <a:blip r:embed="rId3">
            <a:alphaModFix/>
          </a:blip>
          <a:stretch>
            <a:fillRect/>
          </a:stretch>
        </p:blipFill>
        <p:spPr>
          <a:xfrm>
            <a:off x="381000" y="2006250"/>
            <a:ext cx="4321251" cy="2984850"/>
          </a:xfrm>
          <a:prstGeom prst="rect">
            <a:avLst/>
          </a:prstGeom>
          <a:noFill/>
          <a:ln>
            <a:noFill/>
          </a:ln>
        </p:spPr>
      </p:pic>
      <p:pic>
        <p:nvPicPr>
          <p:cNvPr id="376" name="Google Shape;376;p49"/>
          <p:cNvPicPr preferRelativeResize="0"/>
          <p:nvPr/>
        </p:nvPicPr>
        <p:blipFill>
          <a:blip r:embed="rId4">
            <a:alphaModFix/>
          </a:blip>
          <a:stretch>
            <a:fillRect/>
          </a:stretch>
        </p:blipFill>
        <p:spPr>
          <a:xfrm>
            <a:off x="4854700" y="2006250"/>
            <a:ext cx="4136951" cy="2838200"/>
          </a:xfrm>
          <a:prstGeom prst="rect">
            <a:avLst/>
          </a:prstGeom>
          <a:noFill/>
          <a:ln>
            <a:noFill/>
          </a:ln>
        </p:spPr>
      </p:pic>
      <p:sp>
        <p:nvSpPr>
          <p:cNvPr id="377" name="Google Shape;377;p49"/>
          <p:cNvSpPr/>
          <p:nvPr/>
        </p:nvSpPr>
        <p:spPr>
          <a:xfrm>
            <a:off x="7930550" y="2009550"/>
            <a:ext cx="1061100" cy="191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highlight>
                <a:schemeClr val="lt1"/>
              </a:highlight>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RFM Score Distribution</a:t>
            </a:r>
            <a:endParaRPr sz="3000"/>
          </a:p>
        </p:txBody>
      </p:sp>
      <p:pic>
        <p:nvPicPr>
          <p:cNvPr id="383" name="Google Shape;383;p50"/>
          <p:cNvPicPr preferRelativeResize="0"/>
          <p:nvPr/>
        </p:nvPicPr>
        <p:blipFill>
          <a:blip r:embed="rId3">
            <a:alphaModFix/>
          </a:blip>
          <a:stretch>
            <a:fillRect/>
          </a:stretch>
        </p:blipFill>
        <p:spPr>
          <a:xfrm>
            <a:off x="1387550" y="2158650"/>
            <a:ext cx="6698501" cy="2984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retention</a:t>
            </a:r>
            <a:endParaRPr/>
          </a:p>
        </p:txBody>
      </p:sp>
      <p:sp>
        <p:nvSpPr>
          <p:cNvPr id="389" name="Google Shape;389;p51"/>
          <p:cNvSpPr txBox="1"/>
          <p:nvPr/>
        </p:nvSpPr>
        <p:spPr>
          <a:xfrm>
            <a:off x="5215325" y="946375"/>
            <a:ext cx="3014400" cy="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                                    Why?</a:t>
            </a:r>
            <a:endParaRPr sz="1300">
              <a:solidFill>
                <a:schemeClr val="accent1"/>
              </a:solidFill>
              <a:latin typeface="Lato"/>
              <a:ea typeface="Lato"/>
              <a:cs typeface="Lato"/>
              <a:sym typeface="Lato"/>
            </a:endParaRPr>
          </a:p>
          <a:p>
            <a:pPr indent="0" lvl="0" marL="0" rtl="0" algn="l">
              <a:spcBef>
                <a:spcPts val="0"/>
              </a:spcBef>
              <a:spcAft>
                <a:spcPts val="0"/>
              </a:spcAft>
              <a:buNone/>
            </a:pPr>
            <a:br>
              <a:rPr lang="en" sz="1100">
                <a:solidFill>
                  <a:schemeClr val="accent1"/>
                </a:solidFill>
                <a:latin typeface="Lato"/>
                <a:ea typeface="Lato"/>
                <a:cs typeface="Lato"/>
                <a:sym typeface="Lato"/>
              </a:rPr>
            </a:br>
            <a:r>
              <a:rPr lang="en" sz="1100">
                <a:solidFill>
                  <a:schemeClr val="accent1"/>
                </a:solidFill>
                <a:latin typeface="Lato"/>
                <a:ea typeface="Lato"/>
                <a:cs typeface="Lato"/>
                <a:sym typeface="Lato"/>
              </a:rPr>
              <a:t>Acquiring a new customer can be five to 25 times more expensive than holding on to an existing one.</a:t>
            </a:r>
            <a:endParaRPr sz="1100">
              <a:solidFill>
                <a:schemeClr val="accent1"/>
              </a:solidFill>
              <a:latin typeface="Lato"/>
              <a:ea typeface="Lato"/>
              <a:cs typeface="Lato"/>
              <a:sym typeface="Lato"/>
            </a:endParaRPr>
          </a:p>
        </p:txBody>
      </p:sp>
      <p:pic>
        <p:nvPicPr>
          <p:cNvPr id="390" name="Google Shape;390;p51"/>
          <p:cNvPicPr preferRelativeResize="0"/>
          <p:nvPr/>
        </p:nvPicPr>
        <p:blipFill rotWithShape="1">
          <a:blip r:embed="rId3">
            <a:alphaModFix/>
          </a:blip>
          <a:srcRect b="4239" l="17844" r="14044" t="33408"/>
          <a:stretch/>
        </p:blipFill>
        <p:spPr>
          <a:xfrm>
            <a:off x="1462425" y="1916950"/>
            <a:ext cx="4949001" cy="3118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4" name="Shape 394"/>
        <p:cNvGrpSpPr/>
        <p:nvPr/>
      </p:nvGrpSpPr>
      <p:grpSpPr>
        <a:xfrm>
          <a:off x="0" y="0"/>
          <a:ext cx="0" cy="0"/>
          <a:chOff x="0" y="0"/>
          <a:chExt cx="0" cy="0"/>
        </a:xfrm>
      </p:grpSpPr>
      <p:sp>
        <p:nvSpPr>
          <p:cNvPr id="395" name="Google Shape;395;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Churn Prediction Model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Churn Model</a:t>
            </a:r>
            <a:endParaRPr sz="3000"/>
          </a:p>
        </p:txBody>
      </p:sp>
      <p:pic>
        <p:nvPicPr>
          <p:cNvPr id="401" name="Google Shape;401;p53"/>
          <p:cNvPicPr preferRelativeResize="0"/>
          <p:nvPr/>
        </p:nvPicPr>
        <p:blipFill>
          <a:blip r:embed="rId3">
            <a:alphaModFix/>
          </a:blip>
          <a:stretch>
            <a:fillRect/>
          </a:stretch>
        </p:blipFill>
        <p:spPr>
          <a:xfrm>
            <a:off x="4925100" y="1853850"/>
            <a:ext cx="3779875" cy="3137250"/>
          </a:xfrm>
          <a:prstGeom prst="rect">
            <a:avLst/>
          </a:prstGeom>
          <a:noFill/>
          <a:ln>
            <a:noFill/>
          </a:ln>
        </p:spPr>
      </p:pic>
      <p:pic>
        <p:nvPicPr>
          <p:cNvPr id="402" name="Google Shape;402;p53"/>
          <p:cNvPicPr preferRelativeResize="0"/>
          <p:nvPr/>
        </p:nvPicPr>
        <p:blipFill>
          <a:blip r:embed="rId4">
            <a:alphaModFix/>
          </a:blip>
          <a:stretch>
            <a:fillRect/>
          </a:stretch>
        </p:blipFill>
        <p:spPr>
          <a:xfrm>
            <a:off x="609600" y="2006250"/>
            <a:ext cx="3880964"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Churn Model Assessment - 1</a:t>
            </a:r>
            <a:endParaRPr sz="3000"/>
          </a:p>
        </p:txBody>
      </p:sp>
      <p:pic>
        <p:nvPicPr>
          <p:cNvPr id="408" name="Google Shape;408;p54"/>
          <p:cNvPicPr preferRelativeResize="0"/>
          <p:nvPr/>
        </p:nvPicPr>
        <p:blipFill rotWithShape="1">
          <a:blip r:embed="rId3">
            <a:alphaModFix/>
          </a:blip>
          <a:srcRect b="0" l="20107" r="31674" t="31768"/>
          <a:stretch/>
        </p:blipFill>
        <p:spPr>
          <a:xfrm>
            <a:off x="1925825" y="1973675"/>
            <a:ext cx="4712874" cy="3074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Churn Model Assessment - 2</a:t>
            </a:r>
            <a:endParaRPr sz="3000"/>
          </a:p>
        </p:txBody>
      </p:sp>
      <p:pic>
        <p:nvPicPr>
          <p:cNvPr id="414" name="Google Shape;414;p55"/>
          <p:cNvPicPr preferRelativeResize="0"/>
          <p:nvPr/>
        </p:nvPicPr>
        <p:blipFill>
          <a:blip r:embed="rId3">
            <a:alphaModFix/>
          </a:blip>
          <a:stretch>
            <a:fillRect/>
          </a:stretch>
        </p:blipFill>
        <p:spPr>
          <a:xfrm>
            <a:off x="2462725" y="2006250"/>
            <a:ext cx="4222140"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idx="1" type="body"/>
          </p:nvPr>
        </p:nvSpPr>
        <p:spPr>
          <a:xfrm>
            <a:off x="729450" y="2078875"/>
            <a:ext cx="7688700" cy="2919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Olist is the largest department store in Brazilian marketplaces.It connects small businesses from all over Brazil to enable them to sell their products through the Olist Store and ship them directly to the customers through Olist logistics partners</a:t>
            </a:r>
            <a:endParaRPr/>
          </a:p>
          <a:p>
            <a:pPr indent="-311150" lvl="0" marL="457200" rtl="0" algn="l">
              <a:spcBef>
                <a:spcPts val="1000"/>
              </a:spcBef>
              <a:spcAft>
                <a:spcPts val="0"/>
              </a:spcAft>
              <a:buSzPts val="1300"/>
              <a:buChar char="➔"/>
            </a:pPr>
            <a:r>
              <a:rPr lang="en"/>
              <a:t>The dataset is a </a:t>
            </a:r>
            <a:r>
              <a:rPr lang="en"/>
              <a:t>Brazilian ecommerce public dataset of orders made at Olist Store</a:t>
            </a:r>
            <a:endParaRPr/>
          </a:p>
          <a:p>
            <a:pPr indent="-311150" lvl="0" marL="457200" rtl="0" algn="l">
              <a:spcBef>
                <a:spcPts val="1000"/>
              </a:spcBef>
              <a:spcAft>
                <a:spcPts val="0"/>
              </a:spcAft>
              <a:buSzPts val="1300"/>
              <a:buChar char="➔"/>
            </a:pPr>
            <a:r>
              <a:rPr lang="en"/>
              <a:t>The dataset has information of 100k orders from 2016 to 2018 made at multiple marketplaces in Brazil</a:t>
            </a:r>
            <a:endParaRPr/>
          </a:p>
          <a:p>
            <a:pPr indent="-311150" lvl="0" marL="457200" rtl="0" algn="l">
              <a:spcBef>
                <a:spcPts val="1000"/>
              </a:spcBef>
              <a:spcAft>
                <a:spcPts val="0"/>
              </a:spcAft>
              <a:buSzPts val="1300"/>
              <a:buChar char="➔"/>
            </a:pPr>
            <a:r>
              <a:rPr lang="en"/>
              <a:t>Its features allows viewing an order from multiple dimensions: from order status, price, payment and freight performance to customer location, product attributes and reviews by customers</a:t>
            </a:r>
            <a:endParaRPr/>
          </a:p>
          <a:p>
            <a:pPr indent="-311150" lvl="0" marL="457200" rtl="0" algn="l">
              <a:spcBef>
                <a:spcPts val="1000"/>
              </a:spcBef>
              <a:spcAft>
                <a:spcPts val="0"/>
              </a:spcAft>
              <a:buSzPts val="1300"/>
              <a:buChar char="➔"/>
            </a:pPr>
            <a:r>
              <a:rPr lang="en"/>
              <a:t>It is real commercial data- which has been anonymised</a:t>
            </a:r>
            <a:endParaRPr/>
          </a:p>
          <a:p>
            <a:pPr indent="0" lvl="0" marL="0" rtl="0" algn="l">
              <a:spcBef>
                <a:spcPts val="1000"/>
              </a:spcBef>
              <a:spcAft>
                <a:spcPts val="1000"/>
              </a:spcAft>
              <a:buNone/>
            </a:pPr>
            <a:r>
              <a:t/>
            </a:r>
            <a:endParaRPr/>
          </a:p>
        </p:txBody>
      </p:sp>
      <p:sp>
        <p:nvSpPr>
          <p:cNvPr id="154" name="Google Shape;15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Data</a:t>
            </a:r>
            <a:endParaRPr sz="3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Churn Predictor User Interface</a:t>
            </a:r>
            <a:endParaRPr sz="3000"/>
          </a:p>
        </p:txBody>
      </p:sp>
      <p:pic>
        <p:nvPicPr>
          <p:cNvPr id="420" name="Google Shape;420;p56"/>
          <p:cNvPicPr preferRelativeResize="0"/>
          <p:nvPr/>
        </p:nvPicPr>
        <p:blipFill>
          <a:blip r:embed="rId3">
            <a:alphaModFix/>
          </a:blip>
          <a:stretch>
            <a:fillRect/>
          </a:stretch>
        </p:blipFill>
        <p:spPr>
          <a:xfrm>
            <a:off x="1996838" y="1962300"/>
            <a:ext cx="5150328" cy="29848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4" name="Shape 424"/>
        <p:cNvGrpSpPr/>
        <p:nvPr/>
      </p:nvGrpSpPr>
      <p:grpSpPr>
        <a:xfrm>
          <a:off x="0" y="0"/>
          <a:ext cx="0" cy="0"/>
          <a:chOff x="0" y="0"/>
          <a:chExt cx="0" cy="0"/>
        </a:xfrm>
      </p:grpSpPr>
      <p:sp>
        <p:nvSpPr>
          <p:cNvPr id="425" name="Google Shape;425;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System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System</a:t>
            </a:r>
            <a:r>
              <a:rPr lang="en"/>
              <a:t> Model</a:t>
            </a:r>
            <a:endParaRPr sz="3000"/>
          </a:p>
        </p:txBody>
      </p:sp>
      <p:pic>
        <p:nvPicPr>
          <p:cNvPr id="431" name="Google Shape;431;p58"/>
          <p:cNvPicPr preferRelativeResize="0"/>
          <p:nvPr/>
        </p:nvPicPr>
        <p:blipFill>
          <a:blip r:embed="rId3">
            <a:alphaModFix/>
          </a:blip>
          <a:stretch>
            <a:fillRect/>
          </a:stretch>
        </p:blipFill>
        <p:spPr>
          <a:xfrm>
            <a:off x="727650" y="2460550"/>
            <a:ext cx="7688700" cy="1999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System -</a:t>
            </a:r>
            <a:r>
              <a:rPr lang="en"/>
              <a:t> Assessment</a:t>
            </a:r>
            <a:endParaRPr sz="3000"/>
          </a:p>
        </p:txBody>
      </p:sp>
      <p:pic>
        <p:nvPicPr>
          <p:cNvPr id="437" name="Google Shape;437;p59"/>
          <p:cNvPicPr preferRelativeResize="0"/>
          <p:nvPr/>
        </p:nvPicPr>
        <p:blipFill>
          <a:blip r:embed="rId3">
            <a:alphaModFix/>
          </a:blip>
          <a:stretch>
            <a:fillRect/>
          </a:stretch>
        </p:blipFill>
        <p:spPr>
          <a:xfrm>
            <a:off x="1793625" y="1930050"/>
            <a:ext cx="5770974"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System - Trial Run</a:t>
            </a:r>
            <a:endParaRPr sz="3000"/>
          </a:p>
        </p:txBody>
      </p:sp>
      <p:pic>
        <p:nvPicPr>
          <p:cNvPr id="443" name="Google Shape;443;p60"/>
          <p:cNvPicPr preferRelativeResize="0"/>
          <p:nvPr/>
        </p:nvPicPr>
        <p:blipFill>
          <a:blip r:embed="rId3">
            <a:alphaModFix/>
          </a:blip>
          <a:stretch>
            <a:fillRect/>
          </a:stretch>
        </p:blipFill>
        <p:spPr>
          <a:xfrm>
            <a:off x="1661725" y="1962300"/>
            <a:ext cx="5679175" cy="2984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System - Trial Run</a:t>
            </a:r>
            <a:endParaRPr sz="3000"/>
          </a:p>
        </p:txBody>
      </p:sp>
      <p:pic>
        <p:nvPicPr>
          <p:cNvPr id="449" name="Google Shape;449;p61"/>
          <p:cNvPicPr preferRelativeResize="0"/>
          <p:nvPr/>
        </p:nvPicPr>
        <p:blipFill>
          <a:blip r:embed="rId3">
            <a:alphaModFix/>
          </a:blip>
          <a:stretch>
            <a:fillRect/>
          </a:stretch>
        </p:blipFill>
        <p:spPr>
          <a:xfrm>
            <a:off x="1719488" y="1991575"/>
            <a:ext cx="5708622"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System</a:t>
            </a:r>
            <a:r>
              <a:rPr lang="en"/>
              <a:t> User Interface</a:t>
            </a:r>
            <a:endParaRPr sz="3000"/>
          </a:p>
        </p:txBody>
      </p:sp>
      <p:pic>
        <p:nvPicPr>
          <p:cNvPr id="455" name="Google Shape;455;p62"/>
          <p:cNvPicPr preferRelativeResize="0"/>
          <p:nvPr/>
        </p:nvPicPr>
        <p:blipFill>
          <a:blip r:embed="rId3">
            <a:alphaModFix/>
          </a:blip>
          <a:stretch>
            <a:fillRect/>
          </a:stretch>
        </p:blipFill>
        <p:spPr>
          <a:xfrm>
            <a:off x="2203950" y="1918325"/>
            <a:ext cx="5376940" cy="29848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Problems And Challenges Faced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419100" lvl="0" marL="457200" rtl="0" algn="l">
              <a:spcBef>
                <a:spcPts val="0"/>
              </a:spcBef>
              <a:spcAft>
                <a:spcPts val="0"/>
              </a:spcAft>
              <a:buSzPts val="3000"/>
              <a:buChar char="●"/>
            </a:pPr>
            <a:r>
              <a:rPr lang="en"/>
              <a:t>Apache Airflow (Spark-submit)</a:t>
            </a:r>
            <a:endParaRPr/>
          </a:p>
          <a:p>
            <a:pPr indent="-419100" lvl="0" marL="457200" rtl="0" algn="l">
              <a:spcBef>
                <a:spcPts val="0"/>
              </a:spcBef>
              <a:spcAft>
                <a:spcPts val="0"/>
              </a:spcAft>
              <a:buSzPts val="3000"/>
              <a:buChar char="●"/>
            </a:pPr>
            <a:r>
              <a:rPr lang="en"/>
              <a:t>Kafka</a:t>
            </a:r>
            <a:endParaRPr/>
          </a:p>
          <a:p>
            <a:pPr indent="-419100" lvl="0" marL="457200" rtl="0" algn="l">
              <a:spcBef>
                <a:spcPts val="0"/>
              </a:spcBef>
              <a:spcAft>
                <a:spcPts val="0"/>
              </a:spcAft>
              <a:buSzPts val="3000"/>
              <a:buChar char="●"/>
            </a:pPr>
            <a:r>
              <a:rPr lang="en"/>
              <a:t>Dependencies</a:t>
            </a:r>
            <a:r>
              <a:rPr lang="en"/>
              <a:t> issues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Connection</a:t>
            </a:r>
            <a:endParaRPr sz="3000"/>
          </a:p>
        </p:txBody>
      </p:sp>
      <p:pic>
        <p:nvPicPr>
          <p:cNvPr id="160" name="Google Shape;160;p21"/>
          <p:cNvPicPr preferRelativeResize="0"/>
          <p:nvPr/>
        </p:nvPicPr>
        <p:blipFill>
          <a:blip r:embed="rId3">
            <a:alphaModFix/>
          </a:blip>
          <a:stretch>
            <a:fillRect/>
          </a:stretch>
        </p:blipFill>
        <p:spPr>
          <a:xfrm>
            <a:off x="2092888" y="1930050"/>
            <a:ext cx="4961828"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Extraction</a:t>
            </a:r>
            <a:endParaRPr sz="3000"/>
          </a:p>
        </p:txBody>
      </p:sp>
      <p:pic>
        <p:nvPicPr>
          <p:cNvPr id="166" name="Google Shape;166;p22"/>
          <p:cNvPicPr preferRelativeResize="0"/>
          <p:nvPr/>
        </p:nvPicPr>
        <p:blipFill rotWithShape="1">
          <a:blip r:embed="rId3">
            <a:alphaModFix/>
          </a:blip>
          <a:srcRect b="40249" l="4205" r="0" t="32522"/>
          <a:stretch/>
        </p:blipFill>
        <p:spPr>
          <a:xfrm>
            <a:off x="967688" y="1935488"/>
            <a:ext cx="7554424" cy="1272524"/>
          </a:xfrm>
          <a:prstGeom prst="rect">
            <a:avLst/>
          </a:prstGeom>
          <a:noFill/>
          <a:ln>
            <a:noFill/>
          </a:ln>
        </p:spPr>
      </p:pic>
      <p:pic>
        <p:nvPicPr>
          <p:cNvPr id="167" name="Google Shape;167;p22"/>
          <p:cNvPicPr preferRelativeResize="0"/>
          <p:nvPr/>
        </p:nvPicPr>
        <p:blipFill rotWithShape="1">
          <a:blip r:embed="rId4">
            <a:alphaModFix/>
          </a:blip>
          <a:srcRect b="18590" l="11893" r="8444" t="51244"/>
          <a:stretch/>
        </p:blipFill>
        <p:spPr>
          <a:xfrm>
            <a:off x="967700" y="3543775"/>
            <a:ext cx="7461324" cy="140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- 1</a:t>
            </a:r>
            <a:endParaRPr sz="3000"/>
          </a:p>
        </p:txBody>
      </p:sp>
      <p:graphicFrame>
        <p:nvGraphicFramePr>
          <p:cNvPr id="173" name="Google Shape;173;p23"/>
          <p:cNvGraphicFramePr/>
          <p:nvPr/>
        </p:nvGraphicFramePr>
        <p:xfrm>
          <a:off x="952500" y="2329575"/>
          <a:ext cx="3000000" cy="3000000"/>
        </p:xfrm>
        <a:graphic>
          <a:graphicData uri="http://schemas.openxmlformats.org/drawingml/2006/table">
            <a:tbl>
              <a:tblPr>
                <a:noFill/>
                <a:tableStyleId>{EDED5EBF-222F-4BBC-A93F-7F6DD8A2CF52}</a:tableStyleId>
              </a:tblPr>
              <a:tblGrid>
                <a:gridCol w="2852325"/>
                <a:gridCol w="4386675"/>
              </a:tblGrid>
              <a:tr h="381000">
                <a:tc>
                  <a:txBody>
                    <a:bodyPr/>
                    <a:lstStyle/>
                    <a:p>
                      <a:pPr indent="0" lvl="0" marL="0" rtl="0" algn="l">
                        <a:spcBef>
                          <a:spcPts val="0"/>
                        </a:spcBef>
                        <a:spcAft>
                          <a:spcPts val="0"/>
                        </a:spcAft>
                        <a:buNone/>
                      </a:pPr>
                      <a:r>
                        <a:rPr lang="en"/>
                        <a:t>Filtering-Out Irrelevant Records</a:t>
                      </a:r>
                      <a:endParaRPr/>
                    </a:p>
                  </a:txBody>
                  <a:tcPr marT="91425" marB="91425" marR="91425" marL="91425"/>
                </a:tc>
                <a:tc>
                  <a:txBody>
                    <a:bodyPr/>
                    <a:lstStyle/>
                    <a:p>
                      <a:pPr indent="0" lvl="0" marL="0" rtl="0" algn="l">
                        <a:spcBef>
                          <a:spcPts val="0"/>
                        </a:spcBef>
                        <a:spcAft>
                          <a:spcPts val="0"/>
                        </a:spcAft>
                        <a:buNone/>
                      </a:pPr>
                      <a:r>
                        <a:rPr lang="en"/>
                        <a:t>Irrelevant records such as non-delivered orders, reviews without corresponding review/order ID, etc were removed from data</a:t>
                      </a:r>
                      <a:endParaRPr/>
                    </a:p>
                  </a:txBody>
                  <a:tcPr marT="91425" marB="91425" marR="91425" marL="91425"/>
                </a:tc>
              </a:tr>
              <a:tr h="381000">
                <a:tc>
                  <a:txBody>
                    <a:bodyPr/>
                    <a:lstStyle/>
                    <a:p>
                      <a:pPr indent="0" lvl="0" marL="0" rtl="0" algn="l">
                        <a:spcBef>
                          <a:spcPts val="0"/>
                        </a:spcBef>
                        <a:spcAft>
                          <a:spcPts val="0"/>
                        </a:spcAft>
                        <a:buNone/>
                      </a:pPr>
                      <a:r>
                        <a:rPr lang="en"/>
                        <a:t>Dropping Irrelevant Columns</a:t>
                      </a:r>
                      <a:endParaRPr/>
                    </a:p>
                  </a:txBody>
                  <a:tcPr marT="91425" marB="91425" marR="91425" marL="91425"/>
                </a:tc>
                <a:tc>
                  <a:txBody>
                    <a:bodyPr/>
                    <a:lstStyle/>
                    <a:p>
                      <a:pPr indent="0" lvl="0" marL="0" rtl="0" algn="l">
                        <a:spcBef>
                          <a:spcPts val="0"/>
                        </a:spcBef>
                        <a:spcAft>
                          <a:spcPts val="0"/>
                        </a:spcAft>
                        <a:buNone/>
                      </a:pPr>
                      <a:r>
                        <a:rPr lang="en"/>
                        <a:t>Project-irrelevant columns such as Review Message, Review Title, Latitude &amp; Longitude, Pin Code, etc were dropped</a:t>
                      </a:r>
                      <a:endParaRPr/>
                    </a:p>
                  </a:txBody>
                  <a:tcPr marT="91425" marB="91425" marR="91425" marL="91425"/>
                </a:tc>
              </a:tr>
              <a:tr h="381000">
                <a:tc>
                  <a:txBody>
                    <a:bodyPr/>
                    <a:lstStyle/>
                    <a:p>
                      <a:pPr indent="0" lvl="0" marL="0" rtl="0" algn="l">
                        <a:spcBef>
                          <a:spcPts val="0"/>
                        </a:spcBef>
                        <a:spcAft>
                          <a:spcPts val="0"/>
                        </a:spcAft>
                        <a:buNone/>
                      </a:pPr>
                      <a:r>
                        <a:rPr lang="en"/>
                        <a:t>Null Handling</a:t>
                      </a:r>
                      <a:endParaRPr/>
                    </a:p>
                  </a:txBody>
                  <a:tcPr marT="91425" marB="91425" marR="91425" marL="91425"/>
                </a:tc>
                <a:tc>
                  <a:txBody>
                    <a:bodyPr/>
                    <a:lstStyle/>
                    <a:p>
                      <a:pPr indent="0" lvl="0" marL="0" rtl="0" algn="l">
                        <a:spcBef>
                          <a:spcPts val="0"/>
                        </a:spcBef>
                        <a:spcAft>
                          <a:spcPts val="0"/>
                        </a:spcAft>
                        <a:buNone/>
                      </a:pPr>
                      <a:r>
                        <a:rPr lang="en"/>
                        <a:t>Nulls rows were dropped or Null cells were replaced with values</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- 2</a:t>
            </a:r>
            <a:endParaRPr sz="3000"/>
          </a:p>
        </p:txBody>
      </p:sp>
      <p:graphicFrame>
        <p:nvGraphicFramePr>
          <p:cNvPr id="179" name="Google Shape;179;p24"/>
          <p:cNvGraphicFramePr/>
          <p:nvPr/>
        </p:nvGraphicFramePr>
        <p:xfrm>
          <a:off x="952500" y="2329575"/>
          <a:ext cx="3000000" cy="3000000"/>
        </p:xfrm>
        <a:graphic>
          <a:graphicData uri="http://schemas.openxmlformats.org/drawingml/2006/table">
            <a:tbl>
              <a:tblPr>
                <a:noFill/>
                <a:tableStyleId>{EDED5EBF-222F-4BBC-A93F-7F6DD8A2CF52}</a:tableStyleId>
              </a:tblPr>
              <a:tblGrid>
                <a:gridCol w="2852325"/>
                <a:gridCol w="4386675"/>
              </a:tblGrid>
              <a:tr h="381000">
                <a:tc>
                  <a:txBody>
                    <a:bodyPr/>
                    <a:lstStyle/>
                    <a:p>
                      <a:pPr indent="0" lvl="0" marL="0" rtl="0" algn="l">
                        <a:spcBef>
                          <a:spcPts val="0"/>
                        </a:spcBef>
                        <a:spcAft>
                          <a:spcPts val="0"/>
                        </a:spcAft>
                        <a:buNone/>
                      </a:pPr>
                      <a:r>
                        <a:rPr lang="en"/>
                        <a:t>Column Format Conversion</a:t>
                      </a:r>
                      <a:endParaRPr/>
                    </a:p>
                  </a:txBody>
                  <a:tcPr marT="91425" marB="91425" marR="91425" marL="91425"/>
                </a:tc>
                <a:tc>
                  <a:txBody>
                    <a:bodyPr/>
                    <a:lstStyle/>
                    <a:p>
                      <a:pPr indent="0" lvl="0" marL="0" rtl="0" algn="l">
                        <a:spcBef>
                          <a:spcPts val="0"/>
                        </a:spcBef>
                        <a:spcAft>
                          <a:spcPts val="0"/>
                        </a:spcAft>
                        <a:buNone/>
                      </a:pPr>
                      <a:r>
                        <a:rPr lang="en"/>
                        <a:t>String d</a:t>
                      </a:r>
                      <a:r>
                        <a:rPr lang="en"/>
                        <a:t>ate columns were converted to datetime format</a:t>
                      </a:r>
                      <a:endParaRPr/>
                    </a:p>
                  </a:txBody>
                  <a:tcPr marT="91425" marB="91425" marR="91425" marL="91425"/>
                </a:tc>
              </a:tr>
              <a:tr h="381000">
                <a:tc>
                  <a:txBody>
                    <a:bodyPr/>
                    <a:lstStyle/>
                    <a:p>
                      <a:pPr indent="0" lvl="0" marL="0" rtl="0" algn="l">
                        <a:spcBef>
                          <a:spcPts val="0"/>
                        </a:spcBef>
                        <a:spcAft>
                          <a:spcPts val="0"/>
                        </a:spcAft>
                        <a:buNone/>
                      </a:pPr>
                      <a:r>
                        <a:rPr lang="en"/>
                        <a:t>Creating New Columns</a:t>
                      </a:r>
                      <a:endParaRPr/>
                    </a:p>
                  </a:txBody>
                  <a:tcPr marT="91425" marB="91425" marR="91425" marL="91425"/>
                </a:tc>
                <a:tc>
                  <a:txBody>
                    <a:bodyPr/>
                    <a:lstStyle/>
                    <a:p>
                      <a:pPr indent="0" lvl="0" marL="0" rtl="0" algn="l">
                        <a:spcBef>
                          <a:spcPts val="0"/>
                        </a:spcBef>
                        <a:spcAft>
                          <a:spcPts val="0"/>
                        </a:spcAft>
                        <a:buNone/>
                      </a:pPr>
                      <a:r>
                        <a:rPr lang="en"/>
                        <a:t>Derived columns such as month, year, week and classification columns such as Delay/No Delay were created</a:t>
                      </a:r>
                      <a:endParaRPr/>
                    </a:p>
                  </a:txBody>
                  <a:tcPr marT="91425" marB="91425" marR="91425" marL="91425"/>
                </a:tc>
              </a:tr>
              <a:tr h="381000">
                <a:tc>
                  <a:txBody>
                    <a:bodyPr/>
                    <a:lstStyle/>
                    <a:p>
                      <a:pPr indent="0" lvl="0" marL="0" rtl="0" algn="l">
                        <a:spcBef>
                          <a:spcPts val="0"/>
                        </a:spcBef>
                        <a:spcAft>
                          <a:spcPts val="0"/>
                        </a:spcAft>
                        <a:buNone/>
                      </a:pPr>
                      <a:r>
                        <a:rPr lang="en"/>
                        <a:t>Joining Data</a:t>
                      </a:r>
                      <a:endParaRPr/>
                    </a:p>
                  </a:txBody>
                  <a:tcPr marT="91425" marB="91425" marR="91425" marL="91425"/>
                </a:tc>
                <a:tc>
                  <a:txBody>
                    <a:bodyPr/>
                    <a:lstStyle/>
                    <a:p>
                      <a:pPr indent="0" lvl="0" marL="0" rtl="0" algn="l">
                        <a:spcBef>
                          <a:spcPts val="0"/>
                        </a:spcBef>
                        <a:spcAft>
                          <a:spcPts val="0"/>
                        </a:spcAft>
                        <a:buNone/>
                      </a:pPr>
                      <a:r>
                        <a:rPr lang="en"/>
                        <a:t>Data is joined through keys</a:t>
                      </a:r>
                      <a:endParaRPr/>
                    </a:p>
                  </a:txBody>
                  <a:tcPr marT="91425" marB="91425" marR="91425" marL="91425"/>
                </a:tc>
              </a:tr>
              <a:tr h="381000">
                <a:tc>
                  <a:txBody>
                    <a:bodyPr/>
                    <a:lstStyle/>
                    <a:p>
                      <a:pPr indent="0" lvl="0" marL="0" rtl="0" algn="l">
                        <a:spcBef>
                          <a:spcPts val="0"/>
                        </a:spcBef>
                        <a:spcAft>
                          <a:spcPts val="0"/>
                        </a:spcAft>
                        <a:buNone/>
                      </a:pPr>
                      <a:r>
                        <a:rPr lang="en"/>
                        <a:t>Storage</a:t>
                      </a:r>
                      <a:endParaRPr/>
                    </a:p>
                  </a:txBody>
                  <a:tcPr marT="91425" marB="91425" marR="91425" marL="91425"/>
                </a:tc>
                <a:tc>
                  <a:txBody>
                    <a:bodyPr/>
                    <a:lstStyle/>
                    <a:p>
                      <a:pPr indent="0" lvl="0" marL="0" rtl="0" algn="l">
                        <a:spcBef>
                          <a:spcPts val="0"/>
                        </a:spcBef>
                        <a:spcAft>
                          <a:spcPts val="0"/>
                        </a:spcAft>
                        <a:buNone/>
                      </a:pPr>
                      <a:r>
                        <a:rPr lang="en"/>
                        <a:t>Data is stored in HDFS and Hive in CSV format</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822650" y="13065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War</a:t>
            </a:r>
            <a:r>
              <a:rPr lang="en"/>
              <a:t>e</a:t>
            </a:r>
            <a:r>
              <a:rPr lang="en"/>
              <a:t>housing</a:t>
            </a:r>
            <a:endParaRPr sz="3000"/>
          </a:p>
        </p:txBody>
      </p:sp>
      <p:pic>
        <p:nvPicPr>
          <p:cNvPr id="185" name="Google Shape;185;p25"/>
          <p:cNvPicPr preferRelativeResize="0"/>
          <p:nvPr/>
        </p:nvPicPr>
        <p:blipFill rotWithShape="1">
          <a:blip r:embed="rId3">
            <a:alphaModFix/>
          </a:blip>
          <a:srcRect b="23276" l="17962" r="11872" t="64836"/>
          <a:stretch/>
        </p:blipFill>
        <p:spPr>
          <a:xfrm>
            <a:off x="1150125" y="3029975"/>
            <a:ext cx="6351852" cy="791825"/>
          </a:xfrm>
          <a:prstGeom prst="rect">
            <a:avLst/>
          </a:prstGeom>
          <a:noFill/>
          <a:ln>
            <a:noFill/>
          </a:ln>
        </p:spPr>
      </p:pic>
      <p:pic>
        <p:nvPicPr>
          <p:cNvPr id="186" name="Google Shape;186;p25"/>
          <p:cNvPicPr preferRelativeResize="0"/>
          <p:nvPr/>
        </p:nvPicPr>
        <p:blipFill rotWithShape="1">
          <a:blip r:embed="rId3">
            <a:alphaModFix/>
          </a:blip>
          <a:srcRect b="35500" l="18000" r="11932" t="56892"/>
          <a:stretch/>
        </p:blipFill>
        <p:spPr>
          <a:xfrm>
            <a:off x="1150125" y="2186275"/>
            <a:ext cx="6351852" cy="613078"/>
          </a:xfrm>
          <a:prstGeom prst="rect">
            <a:avLst/>
          </a:prstGeom>
          <a:noFill/>
          <a:ln>
            <a:noFill/>
          </a:ln>
        </p:spPr>
      </p:pic>
      <p:pic>
        <p:nvPicPr>
          <p:cNvPr id="187" name="Google Shape;187;p25"/>
          <p:cNvPicPr preferRelativeResize="0"/>
          <p:nvPr/>
        </p:nvPicPr>
        <p:blipFill rotWithShape="1">
          <a:blip r:embed="rId4">
            <a:alphaModFix/>
          </a:blip>
          <a:srcRect b="32541" l="0" r="31591" t="0"/>
          <a:stretch/>
        </p:blipFill>
        <p:spPr>
          <a:xfrm>
            <a:off x="1599500" y="3974200"/>
            <a:ext cx="5902476" cy="85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